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2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762120" y="533160"/>
            <a:ext cx="769608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300" b="0" strike="noStrike" spc="-1">
              <a:solidFill>
                <a:srgbClr val="336666"/>
              </a:solidFill>
              <a:latin typeface="Arial Black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755640" y="1916280"/>
            <a:ext cx="7696080" cy="1926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755640" y="4025520"/>
            <a:ext cx="7696080" cy="1926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62120" y="533160"/>
            <a:ext cx="769608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300" b="0" strike="noStrike" spc="-1">
              <a:solidFill>
                <a:srgbClr val="336666"/>
              </a:solidFill>
              <a:latin typeface="Arial Black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755640" y="1916280"/>
            <a:ext cx="3755520" cy="1926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699440" y="1916280"/>
            <a:ext cx="3755520" cy="1926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55640" y="4025520"/>
            <a:ext cx="3755520" cy="1926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699440" y="4025520"/>
            <a:ext cx="3755520" cy="1926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762120" y="533160"/>
            <a:ext cx="769608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300" b="0" strike="noStrike" spc="-1">
              <a:solidFill>
                <a:srgbClr val="336666"/>
              </a:solidFill>
              <a:latin typeface="Arial Black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755640" y="1916280"/>
            <a:ext cx="2477880" cy="1926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3357720" y="1916280"/>
            <a:ext cx="2477880" cy="1926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5959800" y="1916280"/>
            <a:ext cx="2477880" cy="1926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755640" y="4025520"/>
            <a:ext cx="2477880" cy="1926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/>
          </p:nvPr>
        </p:nvSpPr>
        <p:spPr>
          <a:xfrm>
            <a:off x="3357720" y="4025520"/>
            <a:ext cx="2477880" cy="1926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/>
          </p:nvPr>
        </p:nvSpPr>
        <p:spPr>
          <a:xfrm>
            <a:off x="5959800" y="4025520"/>
            <a:ext cx="2477880" cy="1926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6EFAF27-1E69-42B8-BC0B-6572C1A6C0D9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762120" y="533160"/>
            <a:ext cx="769608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300" b="0" strike="noStrike" spc="-1">
              <a:solidFill>
                <a:srgbClr val="336666"/>
              </a:solidFill>
              <a:latin typeface="Arial Black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755640" y="1916280"/>
            <a:ext cx="7696080" cy="4038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spcBef>
                <a:spcPts val="7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CB7495A-0360-4AA3-88D7-473CC2A0AD00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762120" y="533160"/>
            <a:ext cx="769608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300" b="0" strike="noStrike" spc="-1">
              <a:solidFill>
                <a:srgbClr val="336666"/>
              </a:solidFill>
              <a:latin typeface="Arial Black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755640" y="1916280"/>
            <a:ext cx="7696080" cy="40384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E177C21-379D-4542-9B4C-6044FF88094F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762120" y="533160"/>
            <a:ext cx="769608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300" b="0" strike="noStrike" spc="-1">
              <a:solidFill>
                <a:srgbClr val="336666"/>
              </a:solidFill>
              <a:latin typeface="Arial Black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755640" y="1916280"/>
            <a:ext cx="3755520" cy="40384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4699440" y="1916280"/>
            <a:ext cx="3755520" cy="40384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595BD75-BB50-44FB-BA09-A344F58B501A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62120" y="533160"/>
            <a:ext cx="769608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300" b="0" strike="noStrike" spc="-1">
              <a:solidFill>
                <a:srgbClr val="336666"/>
              </a:solidFill>
              <a:latin typeface="Arial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8BFB5F9-7BF7-41B6-8A9A-CF7DD196FFA1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762120" y="533160"/>
            <a:ext cx="7696080" cy="529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7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7EFDE74-2BF1-4EF6-AEA7-4595916C0086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762120" y="533160"/>
            <a:ext cx="769608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300" b="0" strike="noStrike" spc="-1">
              <a:solidFill>
                <a:srgbClr val="336666"/>
              </a:solidFill>
              <a:latin typeface="Arial Black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755640" y="1916280"/>
            <a:ext cx="3755520" cy="1926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99440" y="1916280"/>
            <a:ext cx="3755520" cy="40384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755640" y="4025520"/>
            <a:ext cx="3755520" cy="1926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DE261F7-09E3-4A87-B8E4-E89F0CCC990D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62120" y="533160"/>
            <a:ext cx="769608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300" b="0" strike="noStrike" spc="-1">
              <a:solidFill>
                <a:srgbClr val="336666"/>
              </a:solidFill>
              <a:latin typeface="Arial Black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755640" y="1916280"/>
            <a:ext cx="7696080" cy="4038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spcBef>
                <a:spcPts val="7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762120" y="533160"/>
            <a:ext cx="769608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300" b="0" strike="noStrike" spc="-1">
              <a:solidFill>
                <a:srgbClr val="336666"/>
              </a:solidFill>
              <a:latin typeface="Arial Black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755640" y="1916280"/>
            <a:ext cx="3755520" cy="40384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699440" y="1916280"/>
            <a:ext cx="3755520" cy="1926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4699440" y="4025520"/>
            <a:ext cx="3755520" cy="1926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D194D9A-673A-4C6A-B7F5-4A6159FE7F07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762120" y="533160"/>
            <a:ext cx="769608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300" b="0" strike="noStrike" spc="-1">
              <a:solidFill>
                <a:srgbClr val="336666"/>
              </a:solidFill>
              <a:latin typeface="Arial Black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755640" y="1916280"/>
            <a:ext cx="3755520" cy="1926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99440" y="1916280"/>
            <a:ext cx="3755520" cy="1926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755640" y="4025520"/>
            <a:ext cx="7696080" cy="1926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FAF9BD2-76D1-4F0A-AFA2-86525D2D85F2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762120" y="533160"/>
            <a:ext cx="769608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300" b="0" strike="noStrike" spc="-1">
              <a:solidFill>
                <a:srgbClr val="336666"/>
              </a:solidFill>
              <a:latin typeface="Arial Black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755640" y="1916280"/>
            <a:ext cx="7696080" cy="1926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755640" y="4025520"/>
            <a:ext cx="7696080" cy="1926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F5EF47B-69DF-41F9-A294-9BDCE8FFA83D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762120" y="533160"/>
            <a:ext cx="769608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300" b="0" strike="noStrike" spc="-1">
              <a:solidFill>
                <a:srgbClr val="336666"/>
              </a:solidFill>
              <a:latin typeface="Arial Black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755640" y="1916280"/>
            <a:ext cx="3755520" cy="1926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699440" y="1916280"/>
            <a:ext cx="3755520" cy="1926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755640" y="4025520"/>
            <a:ext cx="3755520" cy="1926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4699440" y="4025520"/>
            <a:ext cx="3755520" cy="1926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37FC04F-9A4F-4452-B2AD-65CF2A25C9DE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762120" y="533160"/>
            <a:ext cx="769608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300" b="0" strike="noStrike" spc="-1">
              <a:solidFill>
                <a:srgbClr val="336666"/>
              </a:solidFill>
              <a:latin typeface="Arial Black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755640" y="1916280"/>
            <a:ext cx="2477880" cy="1926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3357720" y="1916280"/>
            <a:ext cx="2477880" cy="1926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5959800" y="1916280"/>
            <a:ext cx="2477880" cy="1926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755640" y="4025520"/>
            <a:ext cx="2477880" cy="1926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/>
          </p:nvPr>
        </p:nvSpPr>
        <p:spPr>
          <a:xfrm>
            <a:off x="3357720" y="4025520"/>
            <a:ext cx="2477880" cy="1926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/>
          </p:nvPr>
        </p:nvSpPr>
        <p:spPr>
          <a:xfrm>
            <a:off x="5959800" y="4025520"/>
            <a:ext cx="2477880" cy="1926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D55CAD1-B3E3-4C51-AFCD-76FB8CE0BEEE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62120" y="533160"/>
            <a:ext cx="769608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300" b="0" strike="noStrike" spc="-1">
              <a:solidFill>
                <a:srgbClr val="336666"/>
              </a:solidFill>
              <a:latin typeface="Arial Black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755640" y="1916280"/>
            <a:ext cx="7696080" cy="40384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62120" y="533160"/>
            <a:ext cx="769608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300" b="0" strike="noStrike" spc="-1">
              <a:solidFill>
                <a:srgbClr val="336666"/>
              </a:solidFill>
              <a:latin typeface="Arial Black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755640" y="1916280"/>
            <a:ext cx="3755520" cy="40384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99440" y="1916280"/>
            <a:ext cx="3755520" cy="40384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762120" y="533160"/>
            <a:ext cx="769608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300" b="0" strike="noStrike" spc="-1">
              <a:solidFill>
                <a:srgbClr val="336666"/>
              </a:solidFill>
              <a:latin typeface="Arial Black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762120" y="533160"/>
            <a:ext cx="7696080" cy="529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7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762120" y="533160"/>
            <a:ext cx="769608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300" b="0" strike="noStrike" spc="-1">
              <a:solidFill>
                <a:srgbClr val="336666"/>
              </a:solidFill>
              <a:latin typeface="Arial Black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755640" y="1916280"/>
            <a:ext cx="3755520" cy="1926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99440" y="1916280"/>
            <a:ext cx="3755520" cy="40384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755640" y="4025520"/>
            <a:ext cx="3755520" cy="1926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62120" y="533160"/>
            <a:ext cx="769608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300" b="0" strike="noStrike" spc="-1">
              <a:solidFill>
                <a:srgbClr val="336666"/>
              </a:solidFill>
              <a:latin typeface="Arial Black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755640" y="1916280"/>
            <a:ext cx="3755520" cy="40384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99440" y="1916280"/>
            <a:ext cx="3755520" cy="1926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699440" y="4025520"/>
            <a:ext cx="3755520" cy="1926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62120" y="533160"/>
            <a:ext cx="769608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300" b="0" strike="noStrike" spc="-1">
              <a:solidFill>
                <a:srgbClr val="336666"/>
              </a:solidFill>
              <a:latin typeface="Arial Black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755640" y="1916280"/>
            <a:ext cx="3755520" cy="1926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99440" y="1916280"/>
            <a:ext cx="3755520" cy="1926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755640" y="4025520"/>
            <a:ext cx="7696080" cy="1926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74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3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62120" y="533160"/>
            <a:ext cx="769608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300" b="0" strike="noStrike" spc="-1">
                <a:solidFill>
                  <a:srgbClr val="336666"/>
                </a:solidFill>
                <a:latin typeface="Arial Black"/>
              </a:rPr>
              <a:t>Pulse para editar el formato del texto de título</a:t>
            </a: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755640" y="1916280"/>
            <a:ext cx="7696080" cy="40384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fontScale="90000"/>
          </a:bodyPr>
          <a:lstStyle/>
          <a:p>
            <a:pPr marL="308520" indent="-308520">
              <a:spcBef>
                <a:spcPts val="774"/>
              </a:spcBef>
              <a:buClr>
                <a:srgbClr val="CCCC99"/>
              </a:buClr>
              <a:buSzPct val="7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1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668520" lvl="1" indent="-257040">
              <a:spcBef>
                <a:spcPts val="774"/>
              </a:spcBef>
              <a:buClr>
                <a:srgbClr val="97CDCC"/>
              </a:buClr>
              <a:buSzPct val="15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1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028520" lvl="2" indent="-205560">
              <a:spcBef>
                <a:spcPts val="774"/>
              </a:spcBef>
              <a:buClr>
                <a:srgbClr val="000000"/>
              </a:buClr>
              <a:buSzPct val="15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1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440000" lvl="3" indent="-205560">
              <a:spcBef>
                <a:spcPts val="774"/>
              </a:spcBef>
              <a:buClr>
                <a:srgbClr val="336666"/>
              </a:buClr>
              <a:buSzPct val="15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1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1851480" lvl="4" indent="-205560">
              <a:spcBef>
                <a:spcPts val="774"/>
              </a:spcBef>
              <a:buClr>
                <a:srgbClr val="336666"/>
              </a:buClr>
              <a:buSzPct val="15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1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1851480" lvl="5" indent="-205560">
              <a:spcBef>
                <a:spcPts val="774"/>
              </a:spcBef>
              <a:buClr>
                <a:srgbClr val="000000"/>
              </a:buClr>
              <a:buSzPct val="15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1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1851480" lvl="6" indent="-205560">
              <a:spcBef>
                <a:spcPts val="774"/>
              </a:spcBef>
              <a:buClr>
                <a:srgbClr val="000000"/>
              </a:buClr>
              <a:buSzPct val="15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1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324000" y="260280"/>
            <a:ext cx="8678880" cy="5905440"/>
            <a:chOff x="324000" y="260280"/>
            <a:chExt cx="8678880" cy="5905440"/>
          </a:xfrm>
        </p:grpSpPr>
        <p:sp>
          <p:nvSpPr>
            <p:cNvPr id="3" name="AutoShape 8"/>
            <p:cNvSpPr/>
            <p:nvPr/>
          </p:nvSpPr>
          <p:spPr>
            <a:xfrm>
              <a:off x="324000" y="260280"/>
              <a:ext cx="8678880" cy="5905440"/>
            </a:xfrm>
            <a:prstGeom prst="roundRect">
              <a:avLst>
                <a:gd name="adj" fmla="val 11046"/>
              </a:avLst>
            </a:prstGeom>
            <a:noFill/>
            <a:ln w="28440">
              <a:solidFill>
                <a:srgbClr val="3366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s-E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" name="Line 9"/>
            <p:cNvSpPr/>
            <p:nvPr/>
          </p:nvSpPr>
          <p:spPr>
            <a:xfrm>
              <a:off x="907920" y="1694880"/>
              <a:ext cx="7569720" cy="0"/>
            </a:xfrm>
            <a:prstGeom prst="line">
              <a:avLst/>
            </a:prstGeom>
            <a:ln w="38160">
              <a:solidFill>
                <a:srgbClr val="3366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endParaRPr lang="es-E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173160" y="6308640"/>
            <a:ext cx="8970840" cy="420840"/>
            <a:chOff x="173160" y="6308640"/>
            <a:chExt cx="8970840" cy="420840"/>
          </a:xfrm>
        </p:grpSpPr>
        <p:sp>
          <p:nvSpPr>
            <p:cNvPr id="6" name="Rectángulo 5"/>
            <p:cNvSpPr/>
            <p:nvPr/>
          </p:nvSpPr>
          <p:spPr>
            <a:xfrm>
              <a:off x="7939080" y="6321600"/>
              <a:ext cx="1204920" cy="407880"/>
            </a:xfrm>
            <a:prstGeom prst="rect">
              <a:avLst/>
            </a:prstGeom>
            <a:solidFill>
              <a:srgbClr val="00755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es-E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5491440" y="6445440"/>
              <a:ext cx="2441520" cy="164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 marL="739800" indent="-336600">
                <a:lnSpc>
                  <a:spcPct val="120000"/>
                </a:lnSpc>
                <a:spcBef>
                  <a:spcPts val="561"/>
                </a:spcBef>
                <a:tabLst>
                  <a:tab pos="0" algn="l"/>
                  <a:tab pos="739800" algn="l"/>
                  <a:tab pos="1187280" algn="l"/>
                  <a:tab pos="1636560" algn="l"/>
                  <a:tab pos="2085840" algn="l"/>
                  <a:tab pos="2535120" algn="l"/>
                  <a:tab pos="2984400" algn="l"/>
                  <a:tab pos="3433680" algn="l"/>
                  <a:tab pos="3882960" algn="l"/>
                  <a:tab pos="4332240" algn="l"/>
                  <a:tab pos="4781520" algn="l"/>
                  <a:tab pos="5230800" algn="l"/>
                  <a:tab pos="5680080" algn="l"/>
                  <a:tab pos="6129360" algn="l"/>
                  <a:tab pos="6578640" algn="l"/>
                  <a:tab pos="7027920" algn="l"/>
                  <a:tab pos="7477200" algn="l"/>
                  <a:tab pos="7926480" algn="l"/>
                  <a:tab pos="8375760" algn="l"/>
                  <a:tab pos="8825040" algn="l"/>
                  <a:tab pos="9274320" algn="l"/>
                  <a:tab pos="9723600" algn="l"/>
                  <a:tab pos="9883800" algn="l"/>
                  <a:tab pos="10333080" algn="l"/>
                  <a:tab pos="10782360" algn="l"/>
                </a:tabLst>
              </a:pPr>
              <a:r>
                <a:rPr lang="es-ES" sz="900" b="1" strike="noStrike" spc="-1">
                  <a:solidFill>
                    <a:srgbClr val="339966"/>
                  </a:solidFill>
                  <a:latin typeface="Univers LT Std 55"/>
                  <a:ea typeface="MS PGothic"/>
                </a:rPr>
                <a:t>Unidad de Gestión de Residuos</a:t>
              </a:r>
              <a:endParaRPr lang="es-ES" sz="9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8" name="Imagen 7"/>
            <p:cNvPicPr/>
            <p:nvPr/>
          </p:nvPicPr>
          <p:blipFill>
            <a:blip r:embed="rId14"/>
            <a:stretch/>
          </p:blipFill>
          <p:spPr>
            <a:xfrm>
              <a:off x="8169480" y="6385680"/>
              <a:ext cx="743040" cy="243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" name="Imagen 8"/>
            <p:cNvPicPr/>
            <p:nvPr/>
          </p:nvPicPr>
          <p:blipFill>
            <a:blip r:embed="rId15"/>
            <a:stretch/>
          </p:blipFill>
          <p:spPr>
            <a:xfrm>
              <a:off x="173160" y="6308640"/>
              <a:ext cx="785880" cy="416160"/>
            </a:xfrm>
            <a:prstGeom prst="rect">
              <a:avLst/>
            </a:prstGeom>
            <a:ln w="0"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utoShape 2"/>
          <p:cNvSpPr/>
          <p:nvPr/>
        </p:nvSpPr>
        <p:spPr>
          <a:xfrm>
            <a:off x="228600" y="380880"/>
            <a:ext cx="8686800" cy="5639040"/>
          </a:xfrm>
          <a:prstGeom prst="roundRect">
            <a:avLst>
              <a:gd name="adj" fmla="val 7912"/>
            </a:avLst>
          </a:prstGeom>
          <a:solidFill>
            <a:srgbClr val="3366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AutoShape 3"/>
          <p:cNvSpPr/>
          <p:nvPr/>
        </p:nvSpPr>
        <p:spPr>
          <a:xfrm>
            <a:off x="326880" y="488880"/>
            <a:ext cx="8436240" cy="4768920"/>
          </a:xfrm>
          <a:prstGeom prst="roundRect">
            <a:avLst>
              <a:gd name="adj" fmla="val 7310"/>
            </a:avLst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AutoShape 4"/>
          <p:cNvSpPr/>
          <p:nvPr/>
        </p:nvSpPr>
        <p:spPr>
          <a:xfrm>
            <a:off x="1371600" y="3960000"/>
            <a:ext cx="6400800" cy="16646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760">
            <a:solidFill>
              <a:srgbClr val="CCCC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762120" y="533160"/>
            <a:ext cx="769608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300" b="0" strike="noStrike" spc="-1">
                <a:solidFill>
                  <a:srgbClr val="336666"/>
                </a:solidFill>
                <a:latin typeface="Arial Black"/>
              </a:rPr>
              <a:t>Pulse para editar el formato del texto de título</a:t>
            </a: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320000" y="1361520"/>
            <a:ext cx="7696080" cy="40384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fontScale="90000"/>
          </a:bodyPr>
          <a:lstStyle/>
          <a:p>
            <a:pPr marL="308520" indent="-308520">
              <a:spcBef>
                <a:spcPts val="774"/>
              </a:spcBef>
              <a:buClr>
                <a:srgbClr val="CCCC99"/>
              </a:buClr>
              <a:buSzPct val="7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1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668520" lvl="1" indent="-257040">
              <a:spcBef>
                <a:spcPts val="774"/>
              </a:spcBef>
              <a:buClr>
                <a:srgbClr val="97CDCC"/>
              </a:buClr>
              <a:buSzPct val="15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1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028520" lvl="2" indent="-205560">
              <a:spcBef>
                <a:spcPts val="774"/>
              </a:spcBef>
              <a:buClr>
                <a:srgbClr val="000000"/>
              </a:buClr>
              <a:buSzPct val="15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1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440000" lvl="3" indent="-205560">
              <a:spcBef>
                <a:spcPts val="774"/>
              </a:spcBef>
              <a:buClr>
                <a:srgbClr val="336666"/>
              </a:buClr>
              <a:buSzPct val="15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1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1851480" lvl="4" indent="-205560">
              <a:spcBef>
                <a:spcPts val="774"/>
              </a:spcBef>
              <a:buClr>
                <a:srgbClr val="336666"/>
              </a:buClr>
              <a:buSzPct val="15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1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1851480" lvl="5" indent="-205560">
              <a:spcBef>
                <a:spcPts val="774"/>
              </a:spcBef>
              <a:buClr>
                <a:srgbClr val="000000"/>
              </a:buClr>
              <a:buSzPct val="15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1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1851480" lvl="6" indent="-205560">
              <a:spcBef>
                <a:spcPts val="774"/>
              </a:spcBef>
              <a:buClr>
                <a:srgbClr val="000000"/>
              </a:buClr>
              <a:buSzPct val="15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1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51" name="PlaceHolder 3"/>
          <p:cNvSpPr>
            <a:spLocks noGrp="1"/>
          </p:cNvSpPr>
          <p:nvPr>
            <p:ph type="dt" idx="1"/>
          </p:nvPr>
        </p:nvSpPr>
        <p:spPr>
          <a:xfrm>
            <a:off x="761760" y="6391440"/>
            <a:ext cx="20574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ftr" idx="2"/>
          </p:nvPr>
        </p:nvSpPr>
        <p:spPr>
          <a:xfrm>
            <a:off x="3352680" y="639144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sldNum" idx="3"/>
          </p:nvPr>
        </p:nvSpPr>
        <p:spPr>
          <a:xfrm>
            <a:off x="6857640" y="6391440"/>
            <a:ext cx="16002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marL="216000"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marL="216000"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3150634-78EB-4508-B4A4-DB9769453AE0}" type="slidenum"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‹Nº›</a:t>
            </a:fld>
            <a:endParaRPr lang="es-E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JdvwQMciNMk&amp;t=11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dvwQMciNMk&amp;t=11s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zhxyiATLd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WordArt 5"/>
          <p:cNvSpPr txBox="1"/>
          <p:nvPr/>
        </p:nvSpPr>
        <p:spPr>
          <a:xfrm>
            <a:off x="2520000" y="4320000"/>
            <a:ext cx="4176000" cy="56664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800" b="0" strike="noStrike" spc="1">
                <a:ln w="0">
                  <a:noFill/>
                </a:ln>
                <a:solidFill>
                  <a:srgbClr val="336699"/>
                </a:solidFill>
                <a:effectLst>
                  <a:outerShdw dist="40186" dir="1096358" rotWithShape="0">
                    <a:srgbClr val="B2B2B2">
                      <a:alpha val="80000"/>
                    </a:srgbClr>
                  </a:outerShdw>
                </a:effectLst>
                <a:latin typeface="Times New Roman"/>
              </a:rPr>
              <a:t>VITORIA-GASTEIZ</a:t>
            </a:r>
            <a:endParaRPr lang="es-ES" sz="1800" b="0" strike="noStrike" spc="1">
              <a:ln w="0">
                <a:noFill/>
              </a:ln>
              <a:solidFill>
                <a:srgbClr val="336699"/>
              </a:solidFill>
              <a:effectLst>
                <a:outerShdw dist="40186" dir="1096358" rotWithShape="0">
                  <a:srgbClr val="B2B2B2">
                    <a:alpha val="80000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91" name="Rectangle 8"/>
          <p:cNvSpPr/>
          <p:nvPr/>
        </p:nvSpPr>
        <p:spPr>
          <a:xfrm>
            <a:off x="1116000" y="4869000"/>
            <a:ext cx="741672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 anchorCtr="1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000" b="0" strike="noStrike" spc="-1">
                <a:solidFill>
                  <a:srgbClr val="336666"/>
                </a:solidFill>
                <a:latin typeface="Arial Black"/>
              </a:rPr>
              <a:t>Joseba Sánchez</a:t>
            </a:r>
            <a:r>
              <a:rPr lang="es-ES" sz="4100" b="0" i="1" strike="noStrike" spc="-1">
                <a:solidFill>
                  <a:srgbClr val="336666"/>
                </a:solidFill>
                <a:latin typeface="Arial Black"/>
              </a:rPr>
              <a:t> </a:t>
            </a:r>
            <a:r>
              <a:rPr lang="es-ES" sz="1500" b="0" i="1" strike="noStrike" spc="-1">
                <a:solidFill>
                  <a:srgbClr val="336666"/>
                </a:solidFill>
                <a:latin typeface="Arial Black"/>
              </a:rPr>
              <a:t>jsanchez@vitoria-gasteiz.org</a:t>
            </a:r>
            <a:endParaRPr lang="es-ES" sz="15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Imagen 91"/>
          <p:cNvPicPr/>
          <p:nvPr/>
        </p:nvPicPr>
        <p:blipFill>
          <a:blip r:embed="rId2"/>
          <a:stretch/>
        </p:blipFill>
        <p:spPr>
          <a:xfrm>
            <a:off x="900000" y="1052640"/>
            <a:ext cx="2160720" cy="1998360"/>
          </a:xfrm>
          <a:prstGeom prst="rect">
            <a:avLst/>
          </a:prstGeom>
          <a:ln w="0">
            <a:noFill/>
          </a:ln>
        </p:spPr>
      </p:pic>
      <p:sp>
        <p:nvSpPr>
          <p:cNvPr id="93" name="Rectángulo 92"/>
          <p:cNvSpPr/>
          <p:nvPr/>
        </p:nvSpPr>
        <p:spPr>
          <a:xfrm>
            <a:off x="2979174" y="911720"/>
            <a:ext cx="5733546" cy="26490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46800" rIns="0" bIns="46800" anchor="ctr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500" b="1" strike="noStrike" spc="-1" dirty="0">
                <a:solidFill>
                  <a:srgbClr val="336666"/>
                </a:solidFill>
                <a:latin typeface="Arial"/>
              </a:rPr>
              <a:t>Mesa de experiencias prácticas PRU2030</a:t>
            </a:r>
            <a:r>
              <a:rPr lang="es-ES" sz="3500" b="0" strike="noStrike" spc="-1" dirty="0">
                <a:solidFill>
                  <a:srgbClr val="000000"/>
                </a:solidFill>
                <a:latin typeface="Arial"/>
              </a:rPr>
              <a:t>: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200" b="1" strike="noStrike" spc="-1" dirty="0">
                <a:solidFill>
                  <a:srgbClr val="07239B"/>
                </a:solidFill>
                <a:latin typeface="Arial"/>
              </a:rPr>
              <a:t>Prevención de residuos en Vitoria: una respuesta integrada y coordinada.</a:t>
            </a:r>
            <a:r>
              <a:rPr lang="es-ES" sz="32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endParaRPr lang="es-E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adroTexto 17"/>
          <p:cNvSpPr/>
          <p:nvPr/>
        </p:nvSpPr>
        <p:spPr>
          <a:xfrm>
            <a:off x="368280" y="2351160"/>
            <a:ext cx="4043520" cy="60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Rectangle 2"/>
          <p:cNvSpPr/>
          <p:nvPr/>
        </p:nvSpPr>
        <p:spPr>
          <a:xfrm>
            <a:off x="1763640" y="1052640"/>
            <a:ext cx="619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300" b="0" strike="noStrike" spc="-1">
                <a:solidFill>
                  <a:srgbClr val="336666"/>
                </a:solidFill>
                <a:latin typeface="Arial Black"/>
              </a:rPr>
              <a:t>VOLUMINOSOS</a:t>
            </a:r>
            <a:endParaRPr lang="es-ES" sz="33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2" name="Imagen 121"/>
          <p:cNvPicPr/>
          <p:nvPr/>
        </p:nvPicPr>
        <p:blipFill>
          <a:blip r:embed="rId2"/>
          <a:stretch/>
        </p:blipFill>
        <p:spPr>
          <a:xfrm>
            <a:off x="900000" y="1773360"/>
            <a:ext cx="4819680" cy="4038480"/>
          </a:xfrm>
          <a:prstGeom prst="rect">
            <a:avLst/>
          </a:prstGeom>
          <a:ln w="0">
            <a:noFill/>
          </a:ln>
        </p:spPr>
      </p:pic>
      <p:pic>
        <p:nvPicPr>
          <p:cNvPr id="123" name="Imagen 122"/>
          <p:cNvPicPr/>
          <p:nvPr/>
        </p:nvPicPr>
        <p:blipFill>
          <a:blip r:embed="rId3"/>
          <a:stretch/>
        </p:blipFill>
        <p:spPr>
          <a:xfrm>
            <a:off x="3780000" y="2637000"/>
            <a:ext cx="5116320" cy="3127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adroTexto 17"/>
          <p:cNvSpPr/>
          <p:nvPr/>
        </p:nvSpPr>
        <p:spPr>
          <a:xfrm>
            <a:off x="368280" y="2351160"/>
            <a:ext cx="4043520" cy="60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Rectangle 2"/>
          <p:cNvSpPr/>
          <p:nvPr/>
        </p:nvSpPr>
        <p:spPr>
          <a:xfrm>
            <a:off x="1763640" y="1052640"/>
            <a:ext cx="619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300" b="0" strike="noStrike" spc="-1">
                <a:solidFill>
                  <a:srgbClr val="336666"/>
                </a:solidFill>
                <a:latin typeface="Arial Black"/>
              </a:rPr>
              <a:t>VOLUMINOSOS</a:t>
            </a:r>
            <a:endParaRPr lang="es-ES" sz="33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6" name="Imagen 125"/>
          <p:cNvPicPr/>
          <p:nvPr/>
        </p:nvPicPr>
        <p:blipFill>
          <a:blip r:embed="rId2"/>
          <a:stretch/>
        </p:blipFill>
        <p:spPr>
          <a:xfrm>
            <a:off x="900000" y="1989000"/>
            <a:ext cx="5224680" cy="3521160"/>
          </a:xfrm>
          <a:prstGeom prst="rect">
            <a:avLst/>
          </a:prstGeom>
          <a:ln w="0">
            <a:noFill/>
          </a:ln>
        </p:spPr>
      </p:pic>
      <p:pic>
        <p:nvPicPr>
          <p:cNvPr id="127" name="Imagen 126"/>
          <p:cNvPicPr/>
          <p:nvPr/>
        </p:nvPicPr>
        <p:blipFill>
          <a:blip r:embed="rId3"/>
          <a:stretch/>
        </p:blipFill>
        <p:spPr>
          <a:xfrm>
            <a:off x="4788000" y="3019320"/>
            <a:ext cx="4073400" cy="3027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n 15" descr="Una sala de estar&#10;&#10;Descripción generada automáticamente con confianza media"/>
          <p:cNvPicPr/>
          <p:nvPr/>
        </p:nvPicPr>
        <p:blipFill>
          <a:blip r:embed="rId2"/>
          <a:stretch/>
        </p:blipFill>
        <p:spPr>
          <a:xfrm>
            <a:off x="395280" y="2565360"/>
            <a:ext cx="4249800" cy="3247920"/>
          </a:xfrm>
          <a:prstGeom prst="rect">
            <a:avLst/>
          </a:prstGeom>
          <a:ln w="0">
            <a:noFill/>
          </a:ln>
        </p:spPr>
      </p:pic>
      <p:sp>
        <p:nvSpPr>
          <p:cNvPr id="129" name="CuadroTexto 17"/>
          <p:cNvSpPr/>
          <p:nvPr/>
        </p:nvSpPr>
        <p:spPr>
          <a:xfrm>
            <a:off x="368280" y="2351160"/>
            <a:ext cx="4043520" cy="60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0" name="Imagen 2" descr="Sitio web&#10;&#10;Descripción generada automáticamente"/>
          <p:cNvPicPr/>
          <p:nvPr/>
        </p:nvPicPr>
        <p:blipFill>
          <a:blip r:embed="rId3"/>
          <a:stretch/>
        </p:blipFill>
        <p:spPr>
          <a:xfrm>
            <a:off x="4284720" y="1773360"/>
            <a:ext cx="4608360" cy="3743280"/>
          </a:xfrm>
          <a:prstGeom prst="rect">
            <a:avLst/>
          </a:prstGeom>
          <a:ln w="0">
            <a:noFill/>
          </a:ln>
        </p:spPr>
      </p:pic>
      <p:sp>
        <p:nvSpPr>
          <p:cNvPr id="131" name="Rectangle 2"/>
          <p:cNvSpPr/>
          <p:nvPr/>
        </p:nvSpPr>
        <p:spPr>
          <a:xfrm>
            <a:off x="1763640" y="1052640"/>
            <a:ext cx="619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300" b="0" strike="noStrike" spc="-1">
                <a:solidFill>
                  <a:srgbClr val="336666"/>
                </a:solidFill>
                <a:latin typeface="Arial Black"/>
              </a:rPr>
              <a:t>VOLUMINOSOS</a:t>
            </a:r>
            <a:endParaRPr lang="es-ES" sz="33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adroTexto 17"/>
          <p:cNvSpPr/>
          <p:nvPr/>
        </p:nvSpPr>
        <p:spPr>
          <a:xfrm>
            <a:off x="368280" y="2351160"/>
            <a:ext cx="4043520" cy="60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Rectangle 2"/>
          <p:cNvSpPr/>
          <p:nvPr/>
        </p:nvSpPr>
        <p:spPr>
          <a:xfrm>
            <a:off x="1763640" y="1052640"/>
            <a:ext cx="619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300" b="0" strike="noStrike" spc="-1">
                <a:solidFill>
                  <a:srgbClr val="336666"/>
                </a:solidFill>
                <a:latin typeface="Arial Black"/>
              </a:rPr>
              <a:t>BIRGURPIL</a:t>
            </a:r>
            <a:endParaRPr lang="es-ES" sz="33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4" name="Imagen 133"/>
          <p:cNvPicPr/>
          <p:nvPr/>
        </p:nvPicPr>
        <p:blipFill>
          <a:blip r:embed="rId2"/>
          <a:stretch/>
        </p:blipFill>
        <p:spPr>
          <a:xfrm>
            <a:off x="1258920" y="1773360"/>
            <a:ext cx="6265800" cy="4286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adroTexto 17"/>
          <p:cNvSpPr/>
          <p:nvPr/>
        </p:nvSpPr>
        <p:spPr>
          <a:xfrm>
            <a:off x="368280" y="2351160"/>
            <a:ext cx="4043520" cy="60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Rectangle 2"/>
          <p:cNvSpPr/>
          <p:nvPr/>
        </p:nvSpPr>
        <p:spPr>
          <a:xfrm>
            <a:off x="1763640" y="1052640"/>
            <a:ext cx="619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300" b="0" strike="noStrike" spc="-1">
                <a:solidFill>
                  <a:srgbClr val="336666"/>
                </a:solidFill>
                <a:latin typeface="Arial Black"/>
              </a:rPr>
              <a:t>BIRGURPIL</a:t>
            </a:r>
            <a:endParaRPr lang="es-ES" sz="33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7" name="Imagen 136"/>
          <p:cNvPicPr/>
          <p:nvPr/>
        </p:nvPicPr>
        <p:blipFill>
          <a:blip r:embed="rId2"/>
          <a:stretch/>
        </p:blipFill>
        <p:spPr>
          <a:xfrm>
            <a:off x="900000" y="1844640"/>
            <a:ext cx="4568760" cy="3801960"/>
          </a:xfrm>
          <a:prstGeom prst="rect">
            <a:avLst/>
          </a:prstGeom>
          <a:ln w="0">
            <a:noFill/>
          </a:ln>
        </p:spPr>
      </p:pic>
      <p:pic>
        <p:nvPicPr>
          <p:cNvPr id="138" name="Imagen 137"/>
          <p:cNvPicPr/>
          <p:nvPr/>
        </p:nvPicPr>
        <p:blipFill>
          <a:blip r:embed="rId3"/>
          <a:stretch/>
        </p:blipFill>
        <p:spPr>
          <a:xfrm>
            <a:off x="4500720" y="1844640"/>
            <a:ext cx="4113000" cy="3676680"/>
          </a:xfrm>
          <a:prstGeom prst="rect">
            <a:avLst/>
          </a:prstGeom>
          <a:ln w="0">
            <a:noFill/>
          </a:ln>
        </p:spPr>
      </p:pic>
      <p:sp>
        <p:nvSpPr>
          <p:cNvPr id="139" name="Rectángulo 138"/>
          <p:cNvSpPr/>
          <p:nvPr/>
        </p:nvSpPr>
        <p:spPr>
          <a:xfrm>
            <a:off x="1550880" y="5661000"/>
            <a:ext cx="6006960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800" b="0" u="sng" strike="noStrike" spc="-1">
                <a:solidFill>
                  <a:srgbClr val="99CC00"/>
                </a:solidFill>
                <a:uFillTx/>
                <a:latin typeface="Arial"/>
                <a:hlinkClick r:id="rId4"/>
              </a:rPr>
              <a:t>https://www.youtube.com/watch?v=JdvwQMciNMk&amp;t=11s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adroTexto 17"/>
          <p:cNvSpPr/>
          <p:nvPr/>
        </p:nvSpPr>
        <p:spPr>
          <a:xfrm>
            <a:off x="368280" y="2351160"/>
            <a:ext cx="4043520" cy="60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Rectangle 2"/>
          <p:cNvSpPr/>
          <p:nvPr/>
        </p:nvSpPr>
        <p:spPr>
          <a:xfrm>
            <a:off x="1763640" y="1052640"/>
            <a:ext cx="619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300" b="0" strike="noStrike" spc="-1">
                <a:solidFill>
                  <a:srgbClr val="336666"/>
                </a:solidFill>
                <a:latin typeface="Arial Black"/>
              </a:rPr>
              <a:t>BIRGURPIL</a:t>
            </a:r>
            <a:endParaRPr lang="es-ES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Rectángulo 141"/>
          <p:cNvSpPr/>
          <p:nvPr/>
        </p:nvSpPr>
        <p:spPr>
          <a:xfrm>
            <a:off x="826920" y="2205000"/>
            <a:ext cx="5472360" cy="119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- 30 puntos de recogida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- 641 retiradas puerta a puerta.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Calibri"/>
              <a:buChar char="-"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10.700 kilogramos recuperados año.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Calibri"/>
              <a:buChar char="-"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60% de reducción de huella climática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3" name="Imagen 142"/>
          <p:cNvPicPr/>
          <p:nvPr/>
        </p:nvPicPr>
        <p:blipFill>
          <a:blip r:embed="rId2"/>
          <a:stretch/>
        </p:blipFill>
        <p:spPr>
          <a:xfrm>
            <a:off x="4788000" y="2205000"/>
            <a:ext cx="3529080" cy="2863800"/>
          </a:xfrm>
          <a:prstGeom prst="rect">
            <a:avLst/>
          </a:prstGeom>
          <a:ln w="0">
            <a:noFill/>
          </a:ln>
        </p:spPr>
      </p:pic>
      <p:sp>
        <p:nvSpPr>
          <p:cNvPr id="144" name="Rectángulo 143"/>
          <p:cNvSpPr/>
          <p:nvPr/>
        </p:nvSpPr>
        <p:spPr>
          <a:xfrm>
            <a:off x="1982880" y="5661000"/>
            <a:ext cx="6006960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800" b="0" u="sng" strike="noStrike" spc="-1" dirty="0">
                <a:solidFill>
                  <a:srgbClr val="99CC00"/>
                </a:solidFill>
                <a:uFillTx/>
                <a:latin typeface="Arial"/>
                <a:hlinkClick r:id="rId3"/>
              </a:rPr>
              <a:t>https://www.youtube.com/watch?v=JdvwQMciNMk&amp;t=11s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5" name="Imagen 144"/>
          <p:cNvPicPr/>
          <p:nvPr/>
        </p:nvPicPr>
        <p:blipFill>
          <a:blip r:embed="rId4"/>
          <a:srcRect l="18249" t="12555" r="23542" b="7981"/>
          <a:stretch/>
        </p:blipFill>
        <p:spPr>
          <a:xfrm>
            <a:off x="1763640" y="3500280"/>
            <a:ext cx="1946520" cy="1946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762120" y="533160"/>
            <a:ext cx="7696080" cy="1143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400" b="0" strike="noStrike" spc="-1">
                <a:solidFill>
                  <a:srgbClr val="336666"/>
                </a:solidFill>
                <a:latin typeface="Arial Black"/>
              </a:rPr>
              <a:t>MILA ESKER!</a:t>
            </a:r>
            <a:r>
              <a:rPr lang="es-ES" sz="3300" b="0" strike="noStrike" spc="-1">
                <a:solidFill>
                  <a:srgbClr val="336666"/>
                </a:solidFill>
                <a:latin typeface="Arial Black"/>
              </a:rPr>
              <a:t> </a:t>
            </a:r>
          </a:p>
        </p:txBody>
      </p:sp>
      <p:sp>
        <p:nvSpPr>
          <p:cNvPr id="147" name="AutoShape 4"/>
          <p:cNvSpPr/>
          <p:nvPr/>
        </p:nvSpPr>
        <p:spPr>
          <a:xfrm>
            <a:off x="4419720" y="32767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AutoShape 5"/>
          <p:cNvSpPr/>
          <p:nvPr/>
        </p:nvSpPr>
        <p:spPr>
          <a:xfrm>
            <a:off x="4419720" y="32767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9" name="Picture 10" descr="La Florida, parque imprescindible que ver en Vitoria"/>
          <p:cNvPicPr/>
          <p:nvPr/>
        </p:nvPicPr>
        <p:blipFill>
          <a:blip r:embed="rId2"/>
          <a:stretch/>
        </p:blipFill>
        <p:spPr>
          <a:xfrm>
            <a:off x="1547640" y="1916280"/>
            <a:ext cx="6058080" cy="4038480"/>
          </a:xfrm>
          <a:prstGeom prst="rect">
            <a:avLst/>
          </a:prstGeom>
          <a:ln w="0">
            <a:noFill/>
          </a:ln>
        </p:spPr>
      </p:pic>
      <p:sp>
        <p:nvSpPr>
          <p:cNvPr id="150" name="Text Box 12"/>
          <p:cNvSpPr/>
          <p:nvPr/>
        </p:nvSpPr>
        <p:spPr>
          <a:xfrm>
            <a:off x="2766240" y="4724280"/>
            <a:ext cx="3458880" cy="39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jsanchez@vitoria-gasteiz.org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n 93"/>
          <p:cNvPicPr/>
          <p:nvPr/>
        </p:nvPicPr>
        <p:blipFill>
          <a:blip r:embed="rId2"/>
          <a:stretch/>
        </p:blipFill>
        <p:spPr>
          <a:xfrm>
            <a:off x="755640" y="1989000"/>
            <a:ext cx="4680000" cy="2633760"/>
          </a:xfrm>
          <a:prstGeom prst="rect">
            <a:avLst/>
          </a:prstGeom>
          <a:ln w="0">
            <a:noFill/>
          </a:ln>
        </p:spPr>
      </p:pic>
      <p:sp>
        <p:nvSpPr>
          <p:cNvPr id="95" name="CuadroTexto 94"/>
          <p:cNvSpPr txBox="1"/>
          <p:nvPr/>
        </p:nvSpPr>
        <p:spPr>
          <a:xfrm>
            <a:off x="5867280" y="2276640"/>
            <a:ext cx="2810160" cy="50292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800" b="0" strike="noStrike" spc="1">
                <a:ln w="0">
                  <a:noFill/>
                </a:ln>
                <a:solidFill>
                  <a:srgbClr val="336699"/>
                </a:solidFill>
                <a:effectLst>
                  <a:outerShdw dist="40186" dir="1096358" rotWithShape="0">
                    <a:srgbClr val="B2B2B2">
                      <a:alpha val="80000"/>
                    </a:srgbClr>
                  </a:outerShdw>
                </a:effectLst>
                <a:latin typeface="Times New Roman"/>
              </a:rPr>
              <a:t>REDUCIR - ALARGAR VIDA UTIL</a:t>
            </a:r>
            <a:endParaRPr lang="es-ES" sz="1800" b="0" strike="noStrike" spc="1">
              <a:ln w="0">
                <a:noFill/>
              </a:ln>
              <a:solidFill>
                <a:srgbClr val="336699"/>
              </a:solidFill>
              <a:effectLst>
                <a:outerShdw dist="40186" dir="1096358" rotWithShape="0">
                  <a:srgbClr val="B2B2B2">
                    <a:alpha val="80000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96" name="CuadroTexto 95"/>
          <p:cNvSpPr txBox="1"/>
          <p:nvPr/>
        </p:nvSpPr>
        <p:spPr>
          <a:xfrm>
            <a:off x="5796000" y="3716280"/>
            <a:ext cx="2809800" cy="50328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800" b="0" strike="noStrike" spc="1">
                <a:ln w="0">
                  <a:noFill/>
                </a:ln>
                <a:solidFill>
                  <a:srgbClr val="336699"/>
                </a:solidFill>
                <a:effectLst>
                  <a:outerShdw dist="40186" dir="1096358" rotWithShape="0">
                    <a:srgbClr val="B2B2B2">
                      <a:alpha val="80000"/>
                    </a:srgbClr>
                  </a:outerShdw>
                </a:effectLst>
                <a:latin typeface="Times New Roman"/>
              </a:rPr>
              <a:t>REUTILIZAR</a:t>
            </a:r>
            <a:endParaRPr lang="es-ES" sz="1800" b="0" strike="noStrike" spc="1">
              <a:ln w="0">
                <a:noFill/>
              </a:ln>
              <a:solidFill>
                <a:srgbClr val="336699"/>
              </a:solidFill>
              <a:effectLst>
                <a:outerShdw dist="40186" dir="1096358" rotWithShape="0">
                  <a:srgbClr val="B2B2B2">
                    <a:alpha val="80000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97" name="Rectangle 2"/>
          <p:cNvSpPr/>
          <p:nvPr/>
        </p:nvSpPr>
        <p:spPr>
          <a:xfrm>
            <a:off x="1763640" y="1052640"/>
            <a:ext cx="619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300" b="0" strike="noStrike" spc="-1">
                <a:solidFill>
                  <a:srgbClr val="336666"/>
                </a:solidFill>
                <a:latin typeface="Arial Black"/>
              </a:rPr>
              <a:t>ANTECEDENTES</a:t>
            </a:r>
            <a:br>
              <a:rPr sz="3300"/>
            </a:br>
            <a:r>
              <a:rPr lang="es-ES" sz="3300" b="0" strike="noStrike" spc="-1">
                <a:solidFill>
                  <a:srgbClr val="336666"/>
                </a:solidFill>
                <a:latin typeface="Arial Black"/>
              </a:rPr>
              <a:t>Prevención de residuos</a:t>
            </a:r>
            <a:endParaRPr lang="es-ES" sz="33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/>
          </p:nvPr>
        </p:nvSpPr>
        <p:spPr>
          <a:xfrm>
            <a:off x="4679640" y="1916280"/>
            <a:ext cx="3771720" cy="40384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171360" indent="-171360">
              <a:spcBef>
                <a:spcPts val="499"/>
              </a:spcBef>
              <a:buClr>
                <a:srgbClr val="CCCC99"/>
              </a:buClr>
              <a:buSzPct val="70000"/>
              <a:buFont typeface="Wingdings" charset="2"/>
              <a:buChar char="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El 80% de la huella ambiental de un producto se genera en su fabricación.</a:t>
            </a:r>
          </a:p>
          <a:p>
            <a:pPr marL="171360" indent="-171360">
              <a:spcBef>
                <a:spcPts val="499"/>
              </a:spcBef>
              <a:buClr>
                <a:srgbClr val="CCCC99"/>
              </a:buClr>
              <a:buSzPct val="70000"/>
              <a:buFont typeface="Wingdings" charset="2"/>
              <a:buChar char="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La manera de reducir su impacto es usar el mayor tiempo posible aquello que ya está fabricado.</a:t>
            </a:r>
          </a:p>
          <a:p>
            <a:pPr marL="171360" indent="-171360">
              <a:spcBef>
                <a:spcPts val="499"/>
              </a:spcBef>
              <a:buClr>
                <a:srgbClr val="CCCC99"/>
              </a:buClr>
              <a:buSzPct val="70000"/>
              <a:buFont typeface="Wingdings" charset="2"/>
              <a:buChar char="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Obsolescencia percibida (modas, nuevos modelos). Ropa-tecnología.</a:t>
            </a:r>
          </a:p>
          <a:p>
            <a:pPr marL="171360" indent="0">
              <a:spcBef>
                <a:spcPts val="499"/>
              </a:spcBef>
              <a:buNone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endParaRPr lang="es-ES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9" name="Rectangle 3"/>
          <p:cNvPicPr/>
          <p:nvPr/>
        </p:nvPicPr>
        <p:blipFill>
          <a:blip r:embed="rId2"/>
          <a:stretch/>
        </p:blipFill>
        <p:spPr>
          <a:xfrm>
            <a:off x="611280" y="2276640"/>
            <a:ext cx="3889440" cy="2614320"/>
          </a:xfrm>
          <a:prstGeom prst="rect">
            <a:avLst/>
          </a:prstGeom>
          <a:ln w="0">
            <a:noFill/>
          </a:ln>
        </p:spPr>
      </p:pic>
      <p:sp>
        <p:nvSpPr>
          <p:cNvPr id="100" name="Rectangle 2"/>
          <p:cNvSpPr/>
          <p:nvPr/>
        </p:nvSpPr>
        <p:spPr>
          <a:xfrm>
            <a:off x="1763640" y="1052640"/>
            <a:ext cx="619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300" b="0" strike="noStrike" spc="-1">
                <a:solidFill>
                  <a:srgbClr val="336666"/>
                </a:solidFill>
                <a:latin typeface="Arial Black"/>
              </a:rPr>
              <a:t>ANTECEDENTES</a:t>
            </a:r>
            <a:br>
              <a:rPr sz="3300"/>
            </a:br>
            <a:r>
              <a:rPr lang="es-ES" sz="3300" b="0" strike="noStrike" spc="-1">
                <a:solidFill>
                  <a:srgbClr val="336666"/>
                </a:solidFill>
                <a:latin typeface="Arial Black"/>
              </a:rPr>
              <a:t>Prevención de residuos</a:t>
            </a:r>
            <a:endParaRPr lang="es-ES" sz="33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adroTexto 11"/>
          <p:cNvSpPr/>
          <p:nvPr/>
        </p:nvSpPr>
        <p:spPr>
          <a:xfrm>
            <a:off x="684360" y="2060640"/>
            <a:ext cx="4103640" cy="240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200" b="1" strike="noStrike" spc="-1">
                <a:solidFill>
                  <a:srgbClr val="000000"/>
                </a:solidFill>
                <a:latin typeface="Calibri"/>
              </a:rPr>
              <a:t>01. Proyecto Konpondu </a:t>
            </a:r>
            <a:endParaRPr lang="es-ES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200" b="1" strike="noStrike" spc="-1">
                <a:solidFill>
                  <a:srgbClr val="000000"/>
                </a:solidFill>
                <a:latin typeface="Calibri"/>
              </a:rPr>
              <a:t>02. Reutilizagune</a:t>
            </a:r>
            <a:endParaRPr lang="es-ES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200" b="1" strike="noStrike" spc="-1">
                <a:solidFill>
                  <a:srgbClr val="000000"/>
                </a:solidFill>
                <a:latin typeface="Calibri"/>
              </a:rPr>
              <a:t>03. Voluminosos.</a:t>
            </a:r>
            <a:endParaRPr lang="es-ES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200" b="1" strike="noStrike" spc="-1">
                <a:solidFill>
                  <a:srgbClr val="000000"/>
                </a:solidFill>
                <a:latin typeface="Calibri"/>
              </a:rPr>
              <a:t>04. Birgurpil</a:t>
            </a:r>
            <a:endParaRPr lang="es-ES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Rectangle 2"/>
          <p:cNvSpPr/>
          <p:nvPr/>
        </p:nvSpPr>
        <p:spPr>
          <a:xfrm>
            <a:off x="1763640" y="1052640"/>
            <a:ext cx="619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300" b="0" strike="noStrike" spc="-1">
                <a:solidFill>
                  <a:srgbClr val="336666"/>
                </a:solidFill>
                <a:latin typeface="Arial Black"/>
              </a:rPr>
              <a:t>ANTECEDENTES</a:t>
            </a:r>
            <a:br>
              <a:rPr sz="3300"/>
            </a:br>
            <a:r>
              <a:rPr lang="es-ES" sz="3300" b="0" strike="noStrike" spc="-1">
                <a:solidFill>
                  <a:srgbClr val="336666"/>
                </a:solidFill>
                <a:latin typeface="Arial Black"/>
              </a:rPr>
              <a:t>Prevención de residuos</a:t>
            </a:r>
            <a:endParaRPr lang="es-ES" sz="33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" name="Imagen 102"/>
          <p:cNvPicPr/>
          <p:nvPr/>
        </p:nvPicPr>
        <p:blipFill>
          <a:blip r:embed="rId2"/>
          <a:stretch/>
        </p:blipFill>
        <p:spPr>
          <a:xfrm>
            <a:off x="3924360" y="1916280"/>
            <a:ext cx="4535280" cy="4059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n 103"/>
          <p:cNvPicPr/>
          <p:nvPr/>
        </p:nvPicPr>
        <p:blipFill>
          <a:blip r:embed="rId2"/>
          <a:stretch/>
        </p:blipFill>
        <p:spPr>
          <a:xfrm>
            <a:off x="1763640" y="1700280"/>
            <a:ext cx="5616720" cy="4017960"/>
          </a:xfrm>
          <a:prstGeom prst="rect">
            <a:avLst/>
          </a:prstGeom>
          <a:ln w="0">
            <a:noFill/>
          </a:ln>
        </p:spPr>
      </p:pic>
      <p:sp>
        <p:nvSpPr>
          <p:cNvPr id="105" name="Rectangle 10"/>
          <p:cNvSpPr/>
          <p:nvPr/>
        </p:nvSpPr>
        <p:spPr>
          <a:xfrm>
            <a:off x="1979640" y="5733360"/>
            <a:ext cx="5400720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800" b="0" u="sng" strike="noStrike" spc="-1">
                <a:solidFill>
                  <a:srgbClr val="99CC00"/>
                </a:solidFill>
                <a:uFillTx/>
                <a:latin typeface="Arial"/>
                <a:hlinkClick r:id="rId3"/>
              </a:rPr>
              <a:t>https://www.youtube.com/watch?v=OzhxyiATLds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Rectangle 2"/>
          <p:cNvSpPr/>
          <p:nvPr/>
        </p:nvSpPr>
        <p:spPr>
          <a:xfrm>
            <a:off x="1763640" y="1052640"/>
            <a:ext cx="619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300" b="0" strike="noStrike" spc="-1">
                <a:solidFill>
                  <a:srgbClr val="336666"/>
                </a:solidFill>
                <a:latin typeface="Arial Black"/>
              </a:rPr>
              <a:t>PROYECTO KONPONDU</a:t>
            </a:r>
            <a:endParaRPr lang="es-ES" sz="33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n 106"/>
          <p:cNvPicPr/>
          <p:nvPr/>
        </p:nvPicPr>
        <p:blipFill>
          <a:blip r:embed="rId2"/>
          <a:stretch/>
        </p:blipFill>
        <p:spPr>
          <a:xfrm>
            <a:off x="1332000" y="2205000"/>
            <a:ext cx="1654200" cy="3024360"/>
          </a:xfrm>
          <a:prstGeom prst="rect">
            <a:avLst/>
          </a:prstGeom>
          <a:ln w="0">
            <a:noFill/>
          </a:ln>
        </p:spPr>
      </p:pic>
      <p:pic>
        <p:nvPicPr>
          <p:cNvPr id="108" name="Imagen 107"/>
          <p:cNvPicPr/>
          <p:nvPr/>
        </p:nvPicPr>
        <p:blipFill>
          <a:blip r:embed="rId3"/>
          <a:stretch/>
        </p:blipFill>
        <p:spPr>
          <a:xfrm>
            <a:off x="3708360" y="2205000"/>
            <a:ext cx="1655640" cy="2952720"/>
          </a:xfrm>
          <a:prstGeom prst="rect">
            <a:avLst/>
          </a:prstGeom>
          <a:ln w="0">
            <a:noFill/>
          </a:ln>
        </p:spPr>
      </p:pic>
      <p:pic>
        <p:nvPicPr>
          <p:cNvPr id="109" name="Imagen 108"/>
          <p:cNvPicPr/>
          <p:nvPr/>
        </p:nvPicPr>
        <p:blipFill>
          <a:blip r:embed="rId4"/>
          <a:stretch/>
        </p:blipFill>
        <p:spPr>
          <a:xfrm>
            <a:off x="5796000" y="2133720"/>
            <a:ext cx="1655640" cy="3095640"/>
          </a:xfrm>
          <a:prstGeom prst="rect">
            <a:avLst/>
          </a:prstGeom>
          <a:ln w="0">
            <a:noFill/>
          </a:ln>
        </p:spPr>
      </p:pic>
      <p:sp>
        <p:nvSpPr>
          <p:cNvPr id="110" name="Rectangle 2"/>
          <p:cNvSpPr/>
          <p:nvPr/>
        </p:nvSpPr>
        <p:spPr>
          <a:xfrm>
            <a:off x="1763640" y="1052640"/>
            <a:ext cx="619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300" b="0" strike="noStrike" spc="-1">
                <a:solidFill>
                  <a:srgbClr val="336666"/>
                </a:solidFill>
                <a:latin typeface="Arial Black"/>
              </a:rPr>
              <a:t>PROYECTO KONPONDU</a:t>
            </a:r>
            <a:endParaRPr lang="es-ES" sz="33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adroTexto 2"/>
          <p:cNvSpPr/>
          <p:nvPr/>
        </p:nvSpPr>
        <p:spPr>
          <a:xfrm>
            <a:off x="395280" y="1989000"/>
            <a:ext cx="3168720" cy="274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Font typeface="Calibri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1800" b="1" strike="noStrike" spc="-1">
                <a:solidFill>
                  <a:srgbClr val="000000"/>
                </a:solidFill>
                <a:latin typeface="Calibri"/>
              </a:rPr>
              <a:t>Tienda física: Benito Guinea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Calibri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Calibri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1800" b="1" strike="noStrike" spc="-1">
                <a:solidFill>
                  <a:srgbClr val="000000"/>
                </a:solidFill>
                <a:latin typeface="Calibri"/>
              </a:rPr>
              <a:t>Catalogo Web de consulta.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Calibri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Calibri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1800" b="1" strike="noStrike" spc="-1">
                <a:solidFill>
                  <a:srgbClr val="000000"/>
                </a:solidFill>
                <a:latin typeface="Calibri"/>
              </a:rPr>
              <a:t>Espacio de auto-reparación.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Calibri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Calibri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1800" b="1" strike="noStrike" spc="-1">
                <a:solidFill>
                  <a:srgbClr val="000000"/>
                </a:solidFill>
                <a:latin typeface="Calibri"/>
              </a:rPr>
              <a:t>60/70 artículos reutilizados día.</a:t>
            </a: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  </a:t>
            </a:r>
            <a:endParaRPr lang="es-E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Rectangle 2"/>
          <p:cNvSpPr/>
          <p:nvPr/>
        </p:nvSpPr>
        <p:spPr>
          <a:xfrm>
            <a:off x="1763640" y="1052640"/>
            <a:ext cx="619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300" b="0" strike="noStrike" spc="-1">
                <a:solidFill>
                  <a:srgbClr val="336666"/>
                </a:solidFill>
                <a:latin typeface="Arial Black"/>
              </a:rPr>
              <a:t>REUTILIZAGUNE</a:t>
            </a:r>
            <a:endParaRPr lang="es-ES" sz="33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3" name="Imagen 112"/>
          <p:cNvPicPr/>
          <p:nvPr/>
        </p:nvPicPr>
        <p:blipFill>
          <a:blip r:embed="rId2"/>
          <a:stretch/>
        </p:blipFill>
        <p:spPr>
          <a:xfrm>
            <a:off x="3492360" y="1773360"/>
            <a:ext cx="5185080" cy="2906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adroTexto 2"/>
          <p:cNvSpPr/>
          <p:nvPr/>
        </p:nvSpPr>
        <p:spPr>
          <a:xfrm>
            <a:off x="395280" y="1989000"/>
            <a:ext cx="3168720" cy="274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Font typeface="Calibri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1800" b="1" strike="noStrike" spc="-1">
                <a:solidFill>
                  <a:srgbClr val="000000"/>
                </a:solidFill>
                <a:latin typeface="Calibri"/>
              </a:rPr>
              <a:t>Tienda física: Benito Guinea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Calibri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Calibri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1800" b="1" strike="noStrike" spc="-1">
                <a:solidFill>
                  <a:srgbClr val="000000"/>
                </a:solidFill>
                <a:latin typeface="Calibri"/>
              </a:rPr>
              <a:t>Catalogo Web de consulta.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Calibri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Calibri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1800" b="1" strike="noStrike" spc="-1">
                <a:solidFill>
                  <a:srgbClr val="000000"/>
                </a:solidFill>
                <a:latin typeface="Calibri"/>
              </a:rPr>
              <a:t>Espacio de auto-reparación.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Calibri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Calibri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1800" b="1" strike="noStrike" spc="-1">
                <a:solidFill>
                  <a:srgbClr val="000000"/>
                </a:solidFill>
                <a:latin typeface="Calibri"/>
              </a:rPr>
              <a:t>60/70 artículos reutilizados día.</a:t>
            </a: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  </a:t>
            </a:r>
            <a:endParaRPr lang="es-E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Rectangle 2"/>
          <p:cNvSpPr/>
          <p:nvPr/>
        </p:nvSpPr>
        <p:spPr>
          <a:xfrm>
            <a:off x="1763640" y="1052640"/>
            <a:ext cx="619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300" b="0" strike="noStrike" spc="-1">
                <a:solidFill>
                  <a:srgbClr val="336666"/>
                </a:solidFill>
                <a:latin typeface="Arial Black"/>
              </a:rPr>
              <a:t>REUTILIZAGUNE</a:t>
            </a:r>
            <a:endParaRPr lang="es-ES" sz="33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6" name="Imagen 115"/>
          <p:cNvPicPr/>
          <p:nvPr/>
        </p:nvPicPr>
        <p:blipFill>
          <a:blip r:embed="rId2"/>
          <a:stretch/>
        </p:blipFill>
        <p:spPr>
          <a:xfrm>
            <a:off x="3492360" y="1773360"/>
            <a:ext cx="5185080" cy="2906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2"/>
          <p:cNvSpPr/>
          <p:nvPr/>
        </p:nvSpPr>
        <p:spPr>
          <a:xfrm>
            <a:off x="1763640" y="1052640"/>
            <a:ext cx="619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300" b="0" strike="noStrike" spc="-1">
                <a:solidFill>
                  <a:srgbClr val="336666"/>
                </a:solidFill>
                <a:latin typeface="Arial Black"/>
              </a:rPr>
              <a:t>REUTILIZAGUNE</a:t>
            </a:r>
            <a:endParaRPr lang="es-ES" sz="33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8" name="Imagen 117"/>
          <p:cNvPicPr/>
          <p:nvPr/>
        </p:nvPicPr>
        <p:blipFill>
          <a:blip r:embed="rId2"/>
          <a:stretch/>
        </p:blipFill>
        <p:spPr>
          <a:xfrm>
            <a:off x="611280" y="1773360"/>
            <a:ext cx="7057800" cy="3705120"/>
          </a:xfrm>
          <a:prstGeom prst="rect">
            <a:avLst/>
          </a:prstGeom>
          <a:ln w="0">
            <a:noFill/>
          </a:ln>
        </p:spPr>
      </p:pic>
      <p:pic>
        <p:nvPicPr>
          <p:cNvPr id="119" name="Imagen 118"/>
          <p:cNvPicPr/>
          <p:nvPr/>
        </p:nvPicPr>
        <p:blipFill>
          <a:blip r:embed="rId3"/>
          <a:stretch/>
        </p:blipFill>
        <p:spPr>
          <a:xfrm>
            <a:off x="3995640" y="2997360"/>
            <a:ext cx="4392720" cy="3079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</TotalTime>
  <Words>235</Words>
  <Application>Microsoft Office PowerPoint</Application>
  <PresentationFormat>Presentación en pantalla (4:3)</PresentationFormat>
  <Paragraphs>51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Times New Roman</vt:lpstr>
      <vt:lpstr>Univers LT Std 55</vt:lpstr>
      <vt:lpstr>Wingdings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MILA ESKER!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Experiencias de recogida selectiva en contenedores de alta eficiencia </dc:title>
  <dc:subject/>
  <dc:creator>Nuevas Tecnologías</dc:creator>
  <dc:description/>
  <cp:lastModifiedBy>Javier Goikoetxea Seminario</cp:lastModifiedBy>
  <cp:revision>12</cp:revision>
  <dcterms:created xsi:type="dcterms:W3CDTF">2023-11-10T09:19:20Z</dcterms:created>
  <dcterms:modified xsi:type="dcterms:W3CDTF">2023-11-20T15:44:32Z</dcterms:modified>
  <dc:language>es-ES</dc:language>
</cp:coreProperties>
</file>